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65" r:id="rId10"/>
    <p:sldId id="271" r:id="rId11"/>
    <p:sldId id="273" r:id="rId12"/>
    <p:sldId id="279" r:id="rId13"/>
    <p:sldId id="280" r:id="rId14"/>
    <p:sldId id="281" r:id="rId15"/>
    <p:sldId id="275" r:id="rId16"/>
    <p:sldId id="276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2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0F6A-7AA8-4F14-9893-E81176194284}" type="datetimeFigureOut">
              <a:rPr lang="sr-Latn-CS" smtClean="0"/>
              <a:t>11.3.2016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64E36-1863-4B72-B3F8-5E24E41E758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64E36-1863-4B72-B3F8-5E24E41E758F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BA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BA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678353-1F88-4F12-95E5-6F3888E7D1B9}" type="datetimeFigureOut">
              <a:rPr lang="sr-Latn-CS" smtClean="0"/>
              <a:pPr/>
              <a:t>11.3.2016</a:t>
            </a:fld>
            <a:endParaRPr lang="hr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BA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650BDC-2850-4811-A36A-4A29866FA829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715404" cy="4000528"/>
          </a:xfrm>
        </p:spPr>
        <p:txBody>
          <a:bodyPr>
            <a:normAutofit/>
          </a:bodyPr>
          <a:lstStyle/>
          <a:p>
            <a:pPr algn="ctr"/>
            <a:r>
              <a:rPr lang="hr-BA" sz="9600" dirty="0" smtClean="0">
                <a:latin typeface="Century Schoolbook" pitchFamily="18" charset="0"/>
              </a:rPr>
              <a:t>Učini pravu stvar</a:t>
            </a:r>
            <a:endParaRPr lang="hr-BA" sz="96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29600" cy="4572000"/>
          </a:xfrm>
        </p:spPr>
        <p:txBody>
          <a:bodyPr>
            <a:noAutofit/>
          </a:bodyPr>
          <a:lstStyle/>
          <a:p>
            <a:r>
              <a:rPr lang="hr-HR" sz="2800" dirty="0">
                <a:latin typeface="Baskerville Old Face" pitchFamily="18" charset="0"/>
              </a:rPr>
              <a:t>„S paraliziranim stanjem se ne smijemo zadovoljiti, i zato je upravo važan KRITIČKI UM: treba se pitati i dovoditi u pitanje.</a:t>
            </a:r>
            <a:endParaRPr lang="hr-BA" sz="2800" dirty="0">
              <a:latin typeface="Baskerville Old Face" pitchFamily="18" charset="0"/>
            </a:endParaRPr>
          </a:p>
          <a:p>
            <a:r>
              <a:rPr lang="hr-HR" sz="2800" dirty="0">
                <a:latin typeface="Baskerville Old Face" pitchFamily="18" charset="0"/>
              </a:rPr>
              <a:t>Obrazovanje je vrlo važno jer njime utječemo na ponašanje, a ponašanjem se formira aktivno građanstvo. </a:t>
            </a:r>
            <a:endParaRPr lang="hr-BA" sz="2800" dirty="0">
              <a:latin typeface="Baskerville Old Face" pitchFamily="18" charset="0"/>
            </a:endParaRPr>
          </a:p>
          <a:p>
            <a:pPr algn="ctr"/>
            <a:r>
              <a:rPr lang="hr-HR" sz="3200" b="1" dirty="0">
                <a:solidFill>
                  <a:srgbClr val="C00000"/>
                </a:solidFill>
                <a:latin typeface="Baskerville Old Face" pitchFamily="18" charset="0"/>
              </a:rPr>
              <a:t>„Rađamo se jednakim u pravima, a građaninom se postaje. Morate biti odgojeni da se postane građanin“, rekao je </a:t>
            </a:r>
            <a:r>
              <a:rPr lang="hr-HR" sz="3200" b="1" dirty="0" err="1">
                <a:solidFill>
                  <a:srgbClr val="C00000"/>
                </a:solidFill>
                <a:latin typeface="Baskerville Old Face" pitchFamily="18" charset="0"/>
              </a:rPr>
              <a:t>Boscher</a:t>
            </a:r>
            <a:r>
              <a:rPr lang="hr-HR" sz="3200" b="1" dirty="0">
                <a:solidFill>
                  <a:srgbClr val="C00000"/>
                </a:solidFill>
                <a:latin typeface="Baskerville Old Face" pitchFamily="18" charset="0"/>
              </a:rPr>
              <a:t>.</a:t>
            </a:r>
            <a:endParaRPr lang="hr-BA" sz="3200" b="1" dirty="0">
              <a:solidFill>
                <a:srgbClr val="C00000"/>
              </a:solidFill>
              <a:latin typeface="Baskerville Old Face" pitchFamily="18" charset="0"/>
            </a:endParaRPr>
          </a:p>
          <a:p>
            <a:pPr algn="ctr"/>
            <a:r>
              <a:rPr lang="hr-HR" sz="3200" b="1" dirty="0">
                <a:solidFill>
                  <a:srgbClr val="C00000"/>
                </a:solidFill>
                <a:latin typeface="Baskerville Old Face" pitchFamily="18" charset="0"/>
              </a:rPr>
              <a:t>„Bio bogat, ili siromašan, svaki čovjek koji ništa ne radi nema puno vrijednosti“ (</a:t>
            </a:r>
            <a:r>
              <a:rPr lang="hr-HR" sz="3200" b="1" dirty="0" err="1">
                <a:solidFill>
                  <a:srgbClr val="C00000"/>
                </a:solidFill>
                <a:latin typeface="Baskerville Old Face" pitchFamily="18" charset="0"/>
              </a:rPr>
              <a:t>J.J</a:t>
            </a:r>
            <a:r>
              <a:rPr lang="hr-HR" sz="3200" b="1" dirty="0">
                <a:solidFill>
                  <a:srgbClr val="C00000"/>
                </a:solidFill>
                <a:latin typeface="Baskerville Old Face" pitchFamily="18" charset="0"/>
              </a:rPr>
              <a:t>. </a:t>
            </a:r>
            <a:r>
              <a:rPr lang="hr-HR" sz="3200" b="1" dirty="0" err="1">
                <a:solidFill>
                  <a:srgbClr val="C00000"/>
                </a:solidFill>
                <a:latin typeface="Baskerville Old Face" pitchFamily="18" charset="0"/>
              </a:rPr>
              <a:t>Rosseau</a:t>
            </a:r>
            <a:r>
              <a:rPr lang="hr-HR" sz="3200" b="1" dirty="0">
                <a:solidFill>
                  <a:srgbClr val="C00000"/>
                </a:solidFill>
                <a:latin typeface="Baskerville Old Face" pitchFamily="18" charset="0"/>
              </a:rPr>
              <a:t>)</a:t>
            </a:r>
            <a:endParaRPr lang="hr-BA" sz="3200" b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329642" cy="6169080"/>
          </a:xfrm>
        </p:spPr>
        <p:txBody>
          <a:bodyPr>
            <a:normAutofit/>
          </a:bodyPr>
          <a:lstStyle/>
          <a:p>
            <a:r>
              <a:rPr lang="hr-HR" sz="2800" dirty="0"/>
              <a:t>Obrazovanje i građanski odgoj mogli bi omogućiti otvaranje prema drugom. Racionalnost i senzibilnost zajedno, a utemeljeni na znanju, put su prema otvorenosti, naglasio je ravnatelj Instituta.</a:t>
            </a:r>
            <a:endParaRPr lang="hr-BA" sz="2800" dirty="0"/>
          </a:p>
          <a:p>
            <a:pPr algn="ctr"/>
            <a:r>
              <a:rPr lang="hr-HR" dirty="0"/>
              <a:t>Mi  smo već </a:t>
            </a:r>
            <a:r>
              <a:rPr lang="hr-HR" dirty="0" smtClean="0"/>
              <a:t>krenuli:</a:t>
            </a:r>
          </a:p>
          <a:p>
            <a:pPr algn="ctr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sz="7200" b="1" dirty="0" smtClean="0">
                <a:solidFill>
                  <a:srgbClr val="C00000"/>
                </a:solidFill>
                <a:latin typeface="Baskerville Old Face" pitchFamily="18" charset="0"/>
              </a:rPr>
              <a:t>UČIM,</a:t>
            </a:r>
            <a:br>
              <a:rPr lang="hr-HR" sz="7200" b="1" dirty="0" smtClean="0">
                <a:solidFill>
                  <a:srgbClr val="C00000"/>
                </a:solidFill>
                <a:latin typeface="Baskerville Old Face" pitchFamily="18" charset="0"/>
              </a:rPr>
            </a:br>
            <a:r>
              <a:rPr lang="hr-HR" sz="7200" b="1" dirty="0" smtClean="0">
                <a:solidFill>
                  <a:srgbClr val="C00000"/>
                </a:solidFill>
                <a:latin typeface="Baskerville Old Face" pitchFamily="18" charset="0"/>
              </a:rPr>
              <a:t> GRANICE RUŠIM!</a:t>
            </a:r>
            <a:endParaRPr lang="hr-BA" sz="7200" b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12829500_1726029290973782_8183112655590517789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IMG_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12829288_1726034977639880_6896662276007746384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769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2783810_1726030037640374_7651974902746355636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61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12828395_1726037977639580_6913856681271750801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769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6" name="Rezervirano mjesto sadržaja 5" descr="IMG_0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6" name="Rezervirano mjesto sadržaja 5" descr="IMG_00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12794858_1726044460972265_1391916067613148595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147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hr-BA" b="1" dirty="0"/>
          </a:p>
          <a:p>
            <a:r>
              <a:rPr lang="hr-HR" sz="5800" b="1" dirty="0" smtClean="0">
                <a:latin typeface="Baskerville Old Face" pitchFamily="18" charset="0"/>
              </a:rPr>
              <a:t>To je internacionalni </a:t>
            </a:r>
            <a:r>
              <a:rPr lang="hr-HR" sz="5800" b="1" dirty="0">
                <a:latin typeface="Baskerville Old Face" pitchFamily="18" charset="0"/>
              </a:rPr>
              <a:t>projekt u kojem već drugu godinu za redom sudjeluju učenici naše škole</a:t>
            </a:r>
            <a:r>
              <a:rPr lang="hr-HR" sz="5800" b="1" dirty="0" smtClean="0">
                <a:latin typeface="Baskerville Old Face" pitchFamily="18" charset="0"/>
              </a:rPr>
              <a:t>:</a:t>
            </a:r>
          </a:p>
          <a:p>
            <a:pPr>
              <a:buNone/>
            </a:pPr>
            <a:endParaRPr lang="hr-BA" sz="4200" b="1" dirty="0">
              <a:latin typeface="Baskerville Old Face" pitchFamily="18" charset="0"/>
            </a:endParaRPr>
          </a:p>
          <a:p>
            <a:pPr algn="ctr"/>
            <a:r>
              <a:rPr lang="hr-HR" sz="5800" dirty="0" smtClean="0">
                <a:latin typeface="Baskerville Old Face" pitchFamily="18" charset="0"/>
              </a:rPr>
              <a:t>MARINA </a:t>
            </a:r>
            <a:r>
              <a:rPr lang="hr-HR" sz="5800" dirty="0">
                <a:latin typeface="Baskerville Old Face" pitchFamily="18" charset="0"/>
              </a:rPr>
              <a:t>TOMIĆ, </a:t>
            </a:r>
            <a:r>
              <a:rPr lang="hr-HR" sz="5800" dirty="0" smtClean="0">
                <a:latin typeface="Baskerville Old Face" pitchFamily="18" charset="0"/>
              </a:rPr>
              <a:t>4c </a:t>
            </a:r>
          </a:p>
          <a:p>
            <a:pPr algn="ctr"/>
            <a:r>
              <a:rPr lang="hr-HR" sz="5800" dirty="0" smtClean="0">
                <a:latin typeface="Baskerville Old Face" pitchFamily="18" charset="0"/>
              </a:rPr>
              <a:t>RAJNA JOVANOVSKI, 4c </a:t>
            </a:r>
            <a:endParaRPr lang="hr-BA" sz="5800" dirty="0">
              <a:latin typeface="Baskerville Old Face" pitchFamily="18" charset="0"/>
            </a:endParaRPr>
          </a:p>
          <a:p>
            <a:pPr algn="ctr"/>
            <a:r>
              <a:rPr lang="hr-HR" sz="5800" dirty="0" smtClean="0">
                <a:latin typeface="Baskerville Old Face" pitchFamily="18" charset="0"/>
              </a:rPr>
              <a:t>VANJA ČUDIĆ, 4b </a:t>
            </a:r>
          </a:p>
          <a:p>
            <a:pPr algn="ctr"/>
            <a:r>
              <a:rPr lang="hr-HR" sz="5800" dirty="0" smtClean="0">
                <a:latin typeface="Baskerville Old Face" pitchFamily="18" charset="0"/>
              </a:rPr>
              <a:t> NINA TALETOVIĆ, 4b </a:t>
            </a:r>
            <a:endParaRPr lang="hr-BA" sz="5800" dirty="0" smtClean="0">
              <a:latin typeface="Baskerville Old Face" pitchFamily="18" charset="0"/>
            </a:endParaRPr>
          </a:p>
          <a:p>
            <a:pPr algn="ctr"/>
            <a:r>
              <a:rPr lang="hr-HR" sz="5800" dirty="0" smtClean="0">
                <a:latin typeface="Baskerville Old Face" pitchFamily="18" charset="0"/>
              </a:rPr>
              <a:t>ALMEDINA KURALIĆ, 4b</a:t>
            </a:r>
            <a:endParaRPr lang="hr-BA" sz="5800" dirty="0">
              <a:latin typeface="Baskerville Old Face" pitchFamily="18" charset="0"/>
            </a:endParaRPr>
          </a:p>
          <a:p>
            <a:pPr algn="ctr"/>
            <a:r>
              <a:rPr lang="hr-HR" sz="5800" dirty="0" smtClean="0">
                <a:latin typeface="Baskerville Old Face" pitchFamily="18" charset="0"/>
              </a:rPr>
              <a:t>INES KRIŽIĆ, 4b</a:t>
            </a:r>
            <a:endParaRPr lang="hr-BA" sz="5800" dirty="0">
              <a:latin typeface="Baskerville Old Face" pitchFamily="18" charset="0"/>
            </a:endParaRPr>
          </a:p>
          <a:p>
            <a:pPr algn="ctr"/>
            <a:r>
              <a:rPr lang="hr-HR" sz="5800" dirty="0" smtClean="0">
                <a:latin typeface="Baskerville Old Face" pitchFamily="18" charset="0"/>
              </a:rPr>
              <a:t>NIKOLINA ŠEKULJICA, 4a</a:t>
            </a:r>
            <a:endParaRPr lang="hr-BA" sz="5800" dirty="0">
              <a:latin typeface="Baskerville Old Face" pitchFamily="18" charset="0"/>
            </a:endParaRPr>
          </a:p>
          <a:p>
            <a:pPr algn="ctr"/>
            <a:r>
              <a:rPr lang="hr-HR" sz="5800" dirty="0">
                <a:latin typeface="Baskerville Old Face" pitchFamily="18" charset="0"/>
              </a:rPr>
              <a:t> </a:t>
            </a:r>
            <a:r>
              <a:rPr lang="hr-HR" sz="5800" dirty="0" smtClean="0">
                <a:latin typeface="Baskerville Old Face" pitchFamily="18" charset="0"/>
              </a:rPr>
              <a:t>ISKRA SPASOJEVIĆ, 4a </a:t>
            </a:r>
            <a:endParaRPr lang="hr-BA" sz="5800" dirty="0">
              <a:latin typeface="Baskerville Old Face" pitchFamily="18" charset="0"/>
            </a:endParaRP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IMG_00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29190" cy="3696892"/>
          </a:xfrm>
        </p:spPr>
      </p:pic>
      <p:pic>
        <p:nvPicPr>
          <p:cNvPr id="5" name="Slika 4" descr="IMG_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5429256" cy="3214686"/>
          </a:xfrm>
          <a:prstGeom prst="rect">
            <a:avLst/>
          </a:prstGeom>
        </p:spPr>
      </p:pic>
      <p:pic>
        <p:nvPicPr>
          <p:cNvPr id="6" name="Slika 5" descr="IMG_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0997" y="-142900"/>
            <a:ext cx="4953002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2799122_1726033447640033_910820320488686858_n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4429124" cy="6857991"/>
          </a:xfrm>
        </p:spPr>
      </p:pic>
      <p:pic>
        <p:nvPicPr>
          <p:cNvPr id="5" name="Slika 4" descr="12814469_1726029994307045_259028495007197833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IMG_0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IMG_00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12792309_1726038574306187_8532671248712583403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857364"/>
            <a:ext cx="9144000" cy="1812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IMG_0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 descr="6359264982142794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86808" cy="4786314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MIA </a:t>
            </a:r>
            <a:r>
              <a:rPr lang="hr-HR" sz="3200" dirty="0" smtClean="0"/>
              <a:t>MALČIĆ, 3.d</a:t>
            </a:r>
            <a:endParaRPr lang="hr-BA" sz="3200" dirty="0"/>
          </a:p>
          <a:p>
            <a:pPr algn="ctr"/>
            <a:r>
              <a:rPr lang="hr-HR" sz="3200" dirty="0" smtClean="0"/>
              <a:t>TAJANA DOBLANOVIĆ, 3.d </a:t>
            </a:r>
            <a:endParaRPr lang="hr-BA" sz="3200" dirty="0" smtClean="0"/>
          </a:p>
          <a:p>
            <a:pPr algn="ctr"/>
            <a:r>
              <a:rPr lang="hr-HR" sz="3200" dirty="0" smtClean="0"/>
              <a:t>JENNIFER MARTINČIĆ, 3.d</a:t>
            </a:r>
            <a:endParaRPr lang="hr-BA" sz="3200" dirty="0"/>
          </a:p>
          <a:p>
            <a:pPr algn="ctr"/>
            <a:r>
              <a:rPr lang="hr-HR" sz="3200" dirty="0" smtClean="0"/>
              <a:t>ARLINDA LLESHAJ, 3.c</a:t>
            </a:r>
            <a:endParaRPr lang="hr-BA" sz="3200" dirty="0"/>
          </a:p>
          <a:p>
            <a:pPr algn="ctr"/>
            <a:r>
              <a:rPr lang="hr-HR" sz="3200" dirty="0" smtClean="0"/>
              <a:t>NENSI DOBRANOVIĆ, 3.c</a:t>
            </a:r>
            <a:endParaRPr lang="hr-BA" sz="3200" dirty="0"/>
          </a:p>
          <a:p>
            <a:pPr algn="ctr"/>
            <a:r>
              <a:rPr lang="hr-HR" sz="3200" dirty="0" smtClean="0"/>
              <a:t>DOLORES SORGARELLO, 3.a</a:t>
            </a:r>
            <a:endParaRPr lang="hr-BA" sz="3200" dirty="0"/>
          </a:p>
          <a:p>
            <a:pPr algn="ctr"/>
            <a:r>
              <a:rPr lang="hr-HR" sz="3200" dirty="0" smtClean="0"/>
              <a:t>DEA BRAJKOVIĆ, 3.a</a:t>
            </a:r>
            <a:endParaRPr lang="hr-BA" sz="3200" dirty="0"/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6026204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 algn="ctr"/>
            <a:r>
              <a:rPr lang="hr-HR" sz="3200" dirty="0" smtClean="0">
                <a:latin typeface="Baskerville Old Face" pitchFamily="18" charset="0"/>
              </a:rPr>
              <a:t>MONIKA ŠTANGL, 1.c</a:t>
            </a:r>
          </a:p>
          <a:p>
            <a:pPr algn="ctr"/>
            <a:r>
              <a:rPr lang="hr-HR" sz="3200" dirty="0" smtClean="0">
                <a:latin typeface="Baskerville Old Face" pitchFamily="18" charset="0"/>
              </a:rPr>
              <a:t>STEFANO MARIĆ, 1.b</a:t>
            </a:r>
          </a:p>
          <a:p>
            <a:pPr algn="ctr"/>
            <a:r>
              <a:rPr lang="hr-HR" sz="3200" dirty="0" smtClean="0">
                <a:latin typeface="Baskerville Old Face" pitchFamily="18" charset="0"/>
              </a:rPr>
              <a:t>ROBERT ŽUFIĆ, 1.a</a:t>
            </a:r>
            <a:endParaRPr lang="hr-BA" sz="3200" dirty="0">
              <a:latin typeface="Baskerville Old Face" pitchFamily="18" charset="0"/>
            </a:endParaRPr>
          </a:p>
          <a:p>
            <a:pPr algn="ctr"/>
            <a:r>
              <a:rPr lang="hr-HR" sz="3200" dirty="0" smtClean="0">
                <a:latin typeface="Baskerville Old Face" pitchFamily="18" charset="0"/>
              </a:rPr>
              <a:t>HABERŠUS ENA, 1.a</a:t>
            </a:r>
            <a:endParaRPr lang="hr-BA" sz="3200" dirty="0">
              <a:latin typeface="Baskerville Old Face" pitchFamily="18" charset="0"/>
            </a:endParaRPr>
          </a:p>
          <a:p>
            <a:pPr algn="ctr"/>
            <a:r>
              <a:rPr lang="hr-HR" sz="3200" dirty="0" smtClean="0">
                <a:latin typeface="Baskerville Old Face" pitchFamily="18" charset="0"/>
              </a:rPr>
              <a:t>MATKO LOVREKOVIĆ, 1.a</a:t>
            </a:r>
            <a:endParaRPr lang="hr-BA" sz="3200" dirty="0">
              <a:latin typeface="Baskerville Old Face" pitchFamily="18" charset="0"/>
            </a:endParaRPr>
          </a:p>
          <a:p>
            <a:pPr algn="ctr"/>
            <a:r>
              <a:rPr lang="hr-HR" sz="3200" dirty="0" smtClean="0">
                <a:latin typeface="Baskerville Old Face" pitchFamily="18" charset="0"/>
              </a:rPr>
              <a:t>KATARINA GRCIĆ, 1.a</a:t>
            </a:r>
            <a:endParaRPr lang="hr-BA" sz="3200" dirty="0">
              <a:latin typeface="Baskerville Old Face" pitchFamily="18" charset="0"/>
            </a:endParaRPr>
          </a:p>
          <a:p>
            <a:pPr algn="ctr"/>
            <a:r>
              <a:rPr lang="hr-HR" sz="3200" dirty="0">
                <a:latin typeface="Baskerville Old Face" pitchFamily="18" charset="0"/>
              </a:rPr>
              <a:t> </a:t>
            </a:r>
            <a:r>
              <a:rPr lang="hr-BA" sz="3200" dirty="0" smtClean="0">
                <a:latin typeface="Baskerville Old Face" pitchFamily="18" charset="0"/>
              </a:rPr>
              <a:t>STAŠA </a:t>
            </a:r>
            <a:r>
              <a:rPr lang="hr-HR" sz="3200" dirty="0" smtClean="0">
                <a:latin typeface="Baskerville Old Face" pitchFamily="18" charset="0"/>
              </a:rPr>
              <a:t>RADULOVIĆ, 1.a  </a:t>
            </a:r>
            <a:r>
              <a:rPr lang="hr-HR" sz="3200" dirty="0" smtClean="0"/>
              <a:t>  </a:t>
            </a:r>
            <a:endParaRPr lang="hr-BA" sz="3200" dirty="0"/>
          </a:p>
          <a:p>
            <a:r>
              <a:rPr lang="hr-HR" sz="3200" dirty="0" smtClean="0">
                <a:latin typeface="Baskerville Old Face" pitchFamily="18" charset="0"/>
              </a:rPr>
              <a:t>Sa svojim profesoricama: </a:t>
            </a:r>
            <a:r>
              <a:rPr lang="hr-HR" sz="3200" b="1" dirty="0" err="1" smtClean="0">
                <a:latin typeface="Baskerville Old Face" pitchFamily="18" charset="0"/>
              </a:rPr>
              <a:t>Silavnom</a:t>
            </a:r>
            <a:r>
              <a:rPr lang="hr-HR" sz="3200" b="1" dirty="0" smtClean="0">
                <a:latin typeface="Baskerville Old Face" pitchFamily="18" charset="0"/>
              </a:rPr>
              <a:t> Čulić i Vesnom </a:t>
            </a:r>
            <a:r>
              <a:rPr lang="hr-HR" sz="3200" b="1" dirty="0" err="1" smtClean="0">
                <a:latin typeface="Baskerville Old Face" pitchFamily="18" charset="0"/>
              </a:rPr>
              <a:t>Fabris</a:t>
            </a:r>
            <a:endParaRPr lang="hr-BA" sz="3200" b="1" dirty="0" smtClean="0">
              <a:latin typeface="Baskerville Old Face" pitchFamily="18" charset="0"/>
            </a:endParaRP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142976" y="14287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 smtClean="0"/>
              <a:t>SLIKA S RADIONICE</a:t>
            </a:r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29600" cy="61436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/>
              <a:t> </a:t>
            </a:r>
            <a:endParaRPr lang="hr-BA" dirty="0"/>
          </a:p>
          <a:p>
            <a:r>
              <a:rPr lang="hr-HR" sz="5200" dirty="0" smtClean="0">
                <a:latin typeface="Baskerville Old Face" pitchFamily="18" charset="0"/>
              </a:rPr>
              <a:t>U </a:t>
            </a:r>
            <a:r>
              <a:rPr lang="hr-HR" sz="5200" dirty="0">
                <a:latin typeface="Baskerville Old Face" pitchFamily="18" charset="0"/>
              </a:rPr>
              <a:t>suradnji sa svim profesorima škole, u sklopu nastave Građanskog odgoja i obrazovanja. Suradnja i zajedništvo vrijednosti su koje građanski odgoj promiče, te je upravo zbog toga naše sudjelovanje u  projektu i uspješno!</a:t>
            </a:r>
            <a:endParaRPr lang="hr-BA" sz="5200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hr-HR" dirty="0"/>
              <a:t> </a:t>
            </a:r>
            <a:r>
              <a:rPr lang="hr-HR" sz="8500" b="1" dirty="0">
                <a:latin typeface="Baskerville Old Face" pitchFamily="18" charset="0"/>
              </a:rPr>
              <a:t>HVALA SVIMA!</a:t>
            </a:r>
            <a:endParaRPr lang="hr-BA" sz="85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72518" cy="6240518"/>
          </a:xfrm>
        </p:spPr>
        <p:txBody>
          <a:bodyPr>
            <a:normAutofit/>
          </a:bodyPr>
          <a:lstStyle/>
          <a:p>
            <a:pPr>
              <a:buNone/>
            </a:pPr>
            <a:endParaRPr lang="hr-BA" dirty="0"/>
          </a:p>
          <a:p>
            <a:r>
              <a:rPr lang="hr-HR" sz="3600" dirty="0" smtClean="0">
                <a:latin typeface="Baskerville Old Face" pitchFamily="18" charset="0"/>
              </a:rPr>
              <a:t>Osim nas sudjelovali su učenici </a:t>
            </a:r>
            <a:r>
              <a:rPr lang="hr-HR" sz="3600" dirty="0">
                <a:latin typeface="Baskerville Old Face" pitchFamily="18" charset="0"/>
              </a:rPr>
              <a:t>triju zemalja, odnosno, triju regija:</a:t>
            </a:r>
            <a:endParaRPr lang="hr-BA" sz="3600" dirty="0">
              <a:latin typeface="Baskerville Old Face" pitchFamily="18" charset="0"/>
            </a:endParaRPr>
          </a:p>
          <a:p>
            <a:endParaRPr lang="hr-BA" dirty="0"/>
          </a:p>
          <a:p>
            <a:r>
              <a:rPr lang="hr-HR" sz="3600" dirty="0"/>
              <a:t>Hrvatske – Istre</a:t>
            </a:r>
            <a:endParaRPr lang="hr-BA" sz="3600" dirty="0"/>
          </a:p>
          <a:p>
            <a:r>
              <a:rPr lang="hr-HR" sz="3600" dirty="0" smtClean="0"/>
              <a:t>Francuske </a:t>
            </a:r>
            <a:r>
              <a:rPr lang="hr-HR" sz="3600" dirty="0"/>
              <a:t>– Normandije </a:t>
            </a:r>
            <a:endParaRPr lang="hr-BA" sz="3600" dirty="0"/>
          </a:p>
          <a:p>
            <a:r>
              <a:rPr lang="hr-HR" sz="3600" dirty="0"/>
              <a:t>Italije - Toskane</a:t>
            </a:r>
            <a:endParaRPr lang="hr-BA" sz="3600" dirty="0"/>
          </a:p>
          <a:p>
            <a:pPr>
              <a:buNone/>
            </a:pPr>
            <a:endParaRPr lang="hr-BA" dirty="0"/>
          </a:p>
          <a:p>
            <a:r>
              <a:rPr lang="hr-HR" dirty="0"/>
              <a:t>Ovogodišnja je tema projekta</a:t>
            </a:r>
            <a:r>
              <a:rPr lang="hr-HR" dirty="0" smtClean="0"/>
              <a:t>:</a:t>
            </a:r>
            <a:r>
              <a:rPr lang="hr-HR" dirty="0"/>
              <a:t> </a:t>
            </a:r>
            <a:endParaRPr lang="hr-BA" dirty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b="1" dirty="0" smtClean="0"/>
              <a:t>PRAVO </a:t>
            </a:r>
            <a:r>
              <a:rPr lang="hr-HR" b="1" dirty="0"/>
              <a:t>NA </a:t>
            </a:r>
            <a:r>
              <a:rPr lang="hr-HR" b="1" dirty="0" smtClean="0"/>
              <a:t>OBRAZOVANJE</a:t>
            </a:r>
            <a:endParaRPr lang="hr-BA" b="1" dirty="0"/>
          </a:p>
          <a:p>
            <a:pPr>
              <a:buNone/>
            </a:pPr>
            <a:r>
              <a:rPr lang="hr-HR" dirty="0"/>
              <a:t> </a:t>
            </a:r>
            <a:endParaRPr lang="hr-BA" dirty="0"/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2829138_1726038494306195_700114798415650845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60976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Baskerville Old Face" pitchFamily="18" charset="0"/>
              </a:rPr>
              <a:t>Slogan naše </a:t>
            </a:r>
            <a:r>
              <a:rPr lang="hr-HR" sz="4000" b="1" dirty="0" smtClean="0">
                <a:latin typeface="Baskerville Old Face" pitchFamily="18" charset="0"/>
              </a:rPr>
              <a:t>škole proglašen je pobjedničkim u kategoriji ostalih istarskih škola! </a:t>
            </a:r>
          </a:p>
          <a:p>
            <a:pPr algn="ctr">
              <a:buNone/>
            </a:pPr>
            <a:endParaRPr lang="hr-BA" b="1" dirty="0">
              <a:latin typeface="Baskerville Old Face" pitchFamily="18" charset="0"/>
            </a:endParaRPr>
          </a:p>
          <a:p>
            <a:pPr algn="ctr"/>
            <a:r>
              <a:rPr lang="hr-HR" dirty="0"/>
              <a:t>	</a:t>
            </a:r>
            <a:r>
              <a:rPr lang="hr-HR" sz="3200" dirty="0" smtClean="0">
                <a:latin typeface="Baskerville Old Face" pitchFamily="18" charset="0"/>
              </a:rPr>
              <a:t>Naučili smo da moramo </a:t>
            </a:r>
            <a:r>
              <a:rPr lang="hr-HR" sz="3200" dirty="0">
                <a:latin typeface="Baskerville Old Face" pitchFamily="18" charset="0"/>
              </a:rPr>
              <a:t>prevladavati naše osobne </a:t>
            </a:r>
            <a:r>
              <a:rPr lang="hr-HR" sz="3200" dirty="0" smtClean="0">
                <a:latin typeface="Baskerville Old Face" pitchFamily="18" charset="0"/>
              </a:rPr>
              <a:t>granice: želje, </a:t>
            </a:r>
            <a:r>
              <a:rPr lang="hr-HR" sz="3200" dirty="0">
                <a:latin typeface="Baskerville Old Face" pitchFamily="18" charset="0"/>
              </a:rPr>
              <a:t>očekivanja, </a:t>
            </a:r>
            <a:r>
              <a:rPr lang="hr-HR" sz="3200" dirty="0" smtClean="0">
                <a:latin typeface="Baskerville Old Face" pitchFamily="18" charset="0"/>
              </a:rPr>
              <a:t>ushićenja. Da moramo </a:t>
            </a:r>
            <a:r>
              <a:rPr lang="hr-HR" sz="3200" dirty="0">
                <a:latin typeface="Baskerville Old Face" pitchFamily="18" charset="0"/>
              </a:rPr>
              <a:t>znati dijeliti i veseliti se zajedno i da sam čovjek ne može mnogo sam učiniti, </a:t>
            </a:r>
            <a:r>
              <a:rPr lang="hr-HR" sz="3200" dirty="0" smtClean="0">
                <a:latin typeface="Baskerville Old Face" pitchFamily="18" charset="0"/>
              </a:rPr>
              <a:t>da nekolicina može nešto, grupa </a:t>
            </a:r>
            <a:r>
              <a:rPr lang="hr-HR" sz="3200" dirty="0">
                <a:latin typeface="Baskerville Old Face" pitchFamily="18" charset="0"/>
              </a:rPr>
              <a:t>puno više, a cijelo društvo – najviše!</a:t>
            </a:r>
            <a:endParaRPr lang="hr-BA" sz="3200" dirty="0">
              <a:latin typeface="Baskerville Old Face" pitchFamily="18" charset="0"/>
            </a:endParaRPr>
          </a:p>
          <a:p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267</Words>
  <Application>Microsoft Office PowerPoint</Application>
  <PresentationFormat>Prikaz na zaslonu (4:3)</PresentationFormat>
  <Paragraphs>53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Oriel</vt:lpstr>
      <vt:lpstr>Učini pravu stvar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Ucenik</dc:creator>
  <cp:lastModifiedBy>Skola</cp:lastModifiedBy>
  <cp:revision>17</cp:revision>
  <dcterms:created xsi:type="dcterms:W3CDTF">2016-03-10T07:25:56Z</dcterms:created>
  <dcterms:modified xsi:type="dcterms:W3CDTF">2016-03-11T08:26:18Z</dcterms:modified>
</cp:coreProperties>
</file>